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7"/>
  </p:notesMasterIdLst>
  <p:sldIdLst>
    <p:sldId id="256" r:id="rId2"/>
    <p:sldId id="257" r:id="rId3"/>
    <p:sldId id="261" r:id="rId4"/>
    <p:sldId id="262" r:id="rId5"/>
    <p:sldId id="263" r:id="rId6"/>
    <p:sldId id="264" r:id="rId7"/>
    <p:sldId id="265" r:id="rId8"/>
    <p:sldId id="266" r:id="rId9"/>
    <p:sldId id="269" r:id="rId10"/>
    <p:sldId id="267" r:id="rId11"/>
    <p:sldId id="268" r:id="rId12"/>
    <p:sldId id="270" r:id="rId13"/>
    <p:sldId id="271" r:id="rId14"/>
    <p:sldId id="272" r:id="rId15"/>
    <p:sldId id="273"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CD"/>
    <a:srgbClr val="2D8CFF"/>
    <a:srgbClr val="9189FF"/>
    <a:srgbClr val="FFF533"/>
    <a:srgbClr val="CB8E3D"/>
    <a:srgbClr val="EAB05C"/>
    <a:srgbClr val="FF6DEA"/>
    <a:srgbClr val="DD87A6"/>
    <a:srgbClr val="BA2D1C"/>
    <a:srgbClr val="FFE4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87"/>
  </p:normalViewPr>
  <p:slideViewPr>
    <p:cSldViewPr>
      <p:cViewPr varScale="1">
        <p:scale>
          <a:sx n="103" d="100"/>
          <a:sy n="103" d="100"/>
        </p:scale>
        <p:origin x="874" y="-8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4/6/2024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3376211"/>
            <a:ext cx="8266242" cy="1527050"/>
          </a:xfrm>
          <a:noFill/>
          <a:effectLst>
            <a:outerShdw blurRad="50800" dist="38100" dir="2700000" algn="tl" rotWithShape="0">
              <a:prstClr val="black">
                <a:alpha val="40000"/>
              </a:prstClr>
            </a:outerShdw>
          </a:effectLst>
        </p:spPr>
        <p:txBody>
          <a:bodyPr>
            <a:normAutofit/>
          </a:bodyPr>
          <a:lstStyle>
            <a:lvl1pPr algn="r">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1434252" y="2724455"/>
            <a:ext cx="7280955" cy="763524"/>
          </a:xfrm>
        </p:spPr>
        <p:txBody>
          <a:bodyPr>
            <a:normAutofit/>
          </a:bodyPr>
          <a:lstStyle>
            <a:lvl1pPr marL="0" indent="0" algn="r">
              <a:buNone/>
              <a:defRPr sz="2800" b="0" i="0">
                <a:solidFill>
                  <a:srgbClr val="00B0F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33880"/>
            <a:ext cx="8229600" cy="762620"/>
          </a:xfrm>
        </p:spPr>
        <p:txBody>
          <a:bodyPr>
            <a:normAutofit/>
          </a:bodyPr>
          <a:lstStyle>
            <a:lvl1pPr algn="r">
              <a:defRPr sz="3600" baseline="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57200" y="1349254"/>
            <a:ext cx="8229600" cy="3264448"/>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72145" y="162200"/>
            <a:ext cx="6405375" cy="903587"/>
          </a:xfrm>
        </p:spPr>
        <p:txBody>
          <a:bodyPr>
            <a:normAutofit/>
          </a:bodyPr>
          <a:lstStyle>
            <a:lvl1pPr algn="l">
              <a:defRPr sz="360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272145" y="1104507"/>
            <a:ext cx="6405375" cy="3658289"/>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1808" y="433879"/>
            <a:ext cx="8075311" cy="734703"/>
          </a:xfrm>
        </p:spPr>
        <p:txBody>
          <a:bodyPr>
            <a:normAutofit/>
          </a:bodyPr>
          <a:lstStyle>
            <a:lvl1pPr algn="r">
              <a:defRPr sz="3600" u="none" baseline="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1808" y="1544993"/>
            <a:ext cx="4040188" cy="568644"/>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13636"/>
            <a:ext cx="4035120" cy="2427818"/>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1999" y="1544992"/>
            <a:ext cx="4041775" cy="568643"/>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635"/>
            <a:ext cx="4041775" cy="2427819"/>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4/6/2024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8877" y="2877160"/>
            <a:ext cx="8266242" cy="1527050"/>
          </a:xfrm>
        </p:spPr>
        <p:txBody>
          <a:bodyPr>
            <a:normAutofit/>
          </a:bodyPr>
          <a:lstStyle/>
          <a:p>
            <a:pPr algn="ctr"/>
            <a:r>
              <a:rPr lang="en-US" sz="1600" dirty="0" err="1">
                <a:solidFill>
                  <a:srgbClr val="00B0F0"/>
                </a:solidFill>
                <a:highlight>
                  <a:srgbClr val="000000"/>
                </a:highlight>
              </a:rPr>
              <a:t>Ninad</a:t>
            </a:r>
            <a:r>
              <a:rPr lang="en-US" sz="1600" dirty="0">
                <a:solidFill>
                  <a:srgbClr val="00B0F0"/>
                </a:solidFill>
                <a:highlight>
                  <a:srgbClr val="000000"/>
                </a:highlight>
              </a:rPr>
              <a:t> </a:t>
            </a:r>
            <a:r>
              <a:rPr lang="en-US" sz="1600" dirty="0" err="1">
                <a:solidFill>
                  <a:srgbClr val="00B0F0"/>
                </a:solidFill>
                <a:highlight>
                  <a:srgbClr val="000000"/>
                </a:highlight>
              </a:rPr>
              <a:t>Khasale</a:t>
            </a:r>
            <a:r>
              <a:rPr lang="en-US" sz="1600" dirty="0">
                <a:solidFill>
                  <a:srgbClr val="00B0F0"/>
                </a:solidFill>
                <a:highlight>
                  <a:srgbClr val="000000"/>
                </a:highlight>
              </a:rPr>
              <a:t> J041</a:t>
            </a:r>
            <a:br>
              <a:rPr lang="en-US" sz="1600" dirty="0">
                <a:solidFill>
                  <a:srgbClr val="00B0F0"/>
                </a:solidFill>
                <a:highlight>
                  <a:srgbClr val="000000"/>
                </a:highlight>
              </a:rPr>
            </a:br>
            <a:r>
              <a:rPr lang="en-US" sz="1600" dirty="0" err="1">
                <a:solidFill>
                  <a:srgbClr val="00B0F0"/>
                </a:solidFill>
                <a:highlight>
                  <a:srgbClr val="000000"/>
                </a:highlight>
              </a:rPr>
              <a:t>Shreyash</a:t>
            </a:r>
            <a:r>
              <a:rPr lang="en-US" sz="1600" dirty="0">
                <a:solidFill>
                  <a:srgbClr val="00B0F0"/>
                </a:solidFill>
                <a:highlight>
                  <a:srgbClr val="000000"/>
                </a:highlight>
              </a:rPr>
              <a:t> </a:t>
            </a:r>
            <a:r>
              <a:rPr lang="en-US" sz="1600" dirty="0" err="1">
                <a:solidFill>
                  <a:srgbClr val="00B0F0"/>
                </a:solidFill>
                <a:highlight>
                  <a:srgbClr val="000000"/>
                </a:highlight>
              </a:rPr>
              <a:t>Nadgouda</a:t>
            </a:r>
            <a:r>
              <a:rPr lang="en-US" sz="1600" dirty="0">
                <a:solidFill>
                  <a:srgbClr val="00B0F0"/>
                </a:solidFill>
                <a:highlight>
                  <a:srgbClr val="000000"/>
                </a:highlight>
              </a:rPr>
              <a:t> J046</a:t>
            </a:r>
          </a:p>
        </p:txBody>
      </p:sp>
      <p:sp>
        <p:nvSpPr>
          <p:cNvPr id="3" name="Subtitle 2"/>
          <p:cNvSpPr>
            <a:spLocks noGrp="1"/>
          </p:cNvSpPr>
          <p:nvPr>
            <p:ph type="subTitle" idx="1"/>
          </p:nvPr>
        </p:nvSpPr>
        <p:spPr>
          <a:xfrm>
            <a:off x="334435" y="2308175"/>
            <a:ext cx="8475126" cy="992582"/>
          </a:xfrm>
        </p:spPr>
        <p:txBody>
          <a:bodyPr>
            <a:noAutofit/>
          </a:bodyPr>
          <a:lstStyle/>
          <a:p>
            <a:pPr algn="ctr"/>
            <a:r>
              <a:rPr lang="en-US" sz="4000" dirty="0">
                <a:highlight>
                  <a:srgbClr val="000000"/>
                </a:highlight>
              </a:rPr>
              <a:t>Personalized Image Caption Generation </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9290"/>
            <a:ext cx="8229600" cy="762620"/>
          </a:xfrm>
        </p:spPr>
        <p:txBody>
          <a:bodyPr>
            <a:normAutofit fontScale="90000"/>
          </a:bodyPr>
          <a:lstStyle/>
          <a:p>
            <a:pPr algn="ctr"/>
            <a:r>
              <a:rPr lang="en-US" b="1" i="0" u="none" strike="noStrike" dirty="0">
                <a:effectLst/>
                <a:latin typeface="Söhne"/>
              </a:rPr>
              <a:t>Model Training:</a:t>
            </a:r>
            <a:br>
              <a:rPr lang="en-US" b="1" i="0" u="none" strike="noStrike" dirty="0">
                <a:solidFill>
                  <a:srgbClr val="0D0D0D"/>
                </a:solidFill>
                <a:effectLst/>
                <a:latin typeface="Söhne"/>
              </a:rPr>
            </a:br>
            <a:endParaRPr lang="en-US" dirty="0"/>
          </a:p>
        </p:txBody>
      </p:sp>
      <p:sp>
        <p:nvSpPr>
          <p:cNvPr id="3" name="Content Placeholder 2"/>
          <p:cNvSpPr>
            <a:spLocks noGrp="1"/>
          </p:cNvSpPr>
          <p:nvPr>
            <p:ph idx="1"/>
          </p:nvPr>
        </p:nvSpPr>
        <p:spPr>
          <a:xfrm>
            <a:off x="754375" y="1350110"/>
            <a:ext cx="8229600" cy="3817626"/>
          </a:xfrm>
        </p:spPr>
        <p:txBody>
          <a:bodyPr>
            <a:noAutofit/>
          </a:bodyPr>
          <a:lstStyle/>
          <a:p>
            <a:pPr algn="l"/>
            <a:r>
              <a:rPr lang="en-US" sz="1400" b="0" i="0" u="none" strike="noStrike" dirty="0">
                <a:effectLst/>
                <a:latin typeface="Söhne"/>
              </a:rPr>
              <a:t>To efficiently train the caption generation model, a data generator function generates batches of training data on-the-fly, iterating over the training data in batches rather than loading the entire dataset into memory. This conserves memory and seamlessly integrates with the training loop.</a:t>
            </a:r>
          </a:p>
          <a:p>
            <a:pPr algn="l"/>
            <a:r>
              <a:rPr lang="en-US" sz="1400" b="0" i="0" u="none" strike="noStrike" dirty="0">
                <a:effectLst/>
                <a:latin typeface="Söhne"/>
              </a:rPr>
              <a:t>The caption generation model is trained iteratively over multiple epochs, with each epoch consisting of several training iterations. During training, the model learns to predict the next word in the caption sequence based on the input image features and previously generated words. Optimization algorithms such as Adam optimizer are used to adjust model parameters (weights and biases) and minimize a loss function.</a:t>
            </a:r>
          </a:p>
          <a:p>
            <a:pPr algn="l"/>
            <a:r>
              <a:rPr lang="en-US" sz="1400" b="0" i="0" u="none" strike="noStrike" dirty="0">
                <a:effectLst/>
                <a:latin typeface="Söhne"/>
              </a:rPr>
              <a:t>The loss function measures the discrepancy between predicted and ground truth captions. Commonly used loss functions for sequence prediction tasks include categorical cross-entropy, which computes the cross-entropy loss between the predicted probability distribution and the true distribution of words. Adam optimizer, known for its adaptive learning rate capabilities and efficient convergence properties, is employed to minimize the loss function and update model parameters using gradient descent.</a:t>
            </a:r>
          </a:p>
          <a:p>
            <a:pPr marL="0" indent="0" algn="l">
              <a:buNone/>
            </a:pPr>
            <a:endParaRPr lang="en-US" sz="1600" dirty="0"/>
          </a:p>
        </p:txBody>
      </p:sp>
    </p:spTree>
    <p:extLst>
      <p:ext uri="{BB962C8B-B14F-4D97-AF65-F5344CB8AC3E}">
        <p14:creationId xmlns:p14="http://schemas.microsoft.com/office/powerpoint/2010/main" val="1974107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60" y="146391"/>
            <a:ext cx="8229600" cy="762620"/>
          </a:xfrm>
        </p:spPr>
        <p:txBody>
          <a:bodyPr>
            <a:normAutofit fontScale="90000"/>
          </a:bodyPr>
          <a:lstStyle/>
          <a:p>
            <a:pPr algn="ctr"/>
            <a:r>
              <a:rPr lang="en-US" b="1" i="0" u="none" strike="noStrike" dirty="0">
                <a:solidFill>
                  <a:schemeClr val="bg1"/>
                </a:solidFill>
                <a:effectLst/>
                <a:latin typeface="Söhne"/>
              </a:rPr>
              <a:t>Model Training:</a:t>
            </a:r>
            <a:br>
              <a:rPr lang="en-US" b="1" i="0" u="none" strike="noStrike" dirty="0">
                <a:solidFill>
                  <a:srgbClr val="0D0D0D"/>
                </a:solidFill>
                <a:effectLst/>
                <a:latin typeface="Söhne"/>
              </a:rPr>
            </a:br>
            <a:endParaRPr lang="en-US" dirty="0"/>
          </a:p>
        </p:txBody>
      </p:sp>
      <p:pic>
        <p:nvPicPr>
          <p:cNvPr id="5" name="Content Placeholder 4">
            <a:extLst>
              <a:ext uri="{FF2B5EF4-FFF2-40B4-BE49-F238E27FC236}">
                <a16:creationId xmlns:a16="http://schemas.microsoft.com/office/drawing/2014/main" id="{E459ED30-53D2-D039-5DD8-BA28E53F9F7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3555" y="762621"/>
            <a:ext cx="3970330" cy="3853178"/>
          </a:xfrm>
        </p:spPr>
      </p:pic>
      <p:pic>
        <p:nvPicPr>
          <p:cNvPr id="7" name="Picture 6">
            <a:extLst>
              <a:ext uri="{FF2B5EF4-FFF2-40B4-BE49-F238E27FC236}">
                <a16:creationId xmlns:a16="http://schemas.microsoft.com/office/drawing/2014/main" id="{C3DF37B1-BE06-872F-E2CA-11C4C875B5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66589" y="762621"/>
            <a:ext cx="4733855" cy="3853178"/>
          </a:xfrm>
          <a:prstGeom prst="rect">
            <a:avLst/>
          </a:prstGeom>
        </p:spPr>
      </p:pic>
    </p:spTree>
    <p:extLst>
      <p:ext uri="{BB962C8B-B14F-4D97-AF65-F5344CB8AC3E}">
        <p14:creationId xmlns:p14="http://schemas.microsoft.com/office/powerpoint/2010/main" val="183533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0946-CEC0-F5F2-3A99-3EACDFBCED69}"/>
              </a:ext>
            </a:extLst>
          </p:cNvPr>
          <p:cNvSpPr>
            <a:spLocks noGrp="1"/>
          </p:cNvSpPr>
          <p:nvPr>
            <p:ph type="title"/>
          </p:nvPr>
        </p:nvSpPr>
        <p:spPr>
          <a:xfrm>
            <a:off x="457200" y="148488"/>
            <a:ext cx="8229600" cy="762620"/>
          </a:xfrm>
        </p:spPr>
        <p:txBody>
          <a:bodyPr/>
          <a:lstStyle/>
          <a:p>
            <a:pPr algn="ctr"/>
            <a:r>
              <a:rPr lang="en-US" dirty="0"/>
              <a:t>Output</a:t>
            </a:r>
          </a:p>
        </p:txBody>
      </p:sp>
      <p:pic>
        <p:nvPicPr>
          <p:cNvPr id="5" name="Content Placeholder 4">
            <a:extLst>
              <a:ext uri="{FF2B5EF4-FFF2-40B4-BE49-F238E27FC236}">
                <a16:creationId xmlns:a16="http://schemas.microsoft.com/office/drawing/2014/main" id="{C18722C8-CC93-A2D3-ACED-3F5DD9A700A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786"/>
          <a:stretch/>
        </p:blipFill>
        <p:spPr>
          <a:xfrm>
            <a:off x="4925820" y="911108"/>
            <a:ext cx="4074625" cy="4103922"/>
          </a:xfrm>
        </p:spPr>
      </p:pic>
      <p:pic>
        <p:nvPicPr>
          <p:cNvPr id="7" name="Picture 6">
            <a:extLst>
              <a:ext uri="{FF2B5EF4-FFF2-40B4-BE49-F238E27FC236}">
                <a16:creationId xmlns:a16="http://schemas.microsoft.com/office/drawing/2014/main" id="{B0858915-05EC-75FF-4DA3-5F6B15456EA2}"/>
              </a:ext>
            </a:extLst>
          </p:cNvPr>
          <p:cNvPicPr>
            <a:picLocks noChangeAspect="1"/>
          </p:cNvPicPr>
          <p:nvPr/>
        </p:nvPicPr>
        <p:blipFill rotWithShape="1">
          <a:blip r:embed="rId3">
            <a:extLst>
              <a:ext uri="{28A0092B-C50C-407E-A947-70E740481C1C}">
                <a14:useLocalDpi xmlns:a14="http://schemas.microsoft.com/office/drawing/2010/main" val="0"/>
              </a:ext>
            </a:extLst>
          </a:blip>
          <a:srcRect l="9856"/>
          <a:stretch/>
        </p:blipFill>
        <p:spPr>
          <a:xfrm>
            <a:off x="143555" y="911108"/>
            <a:ext cx="4562778" cy="4103922"/>
          </a:xfrm>
          <a:prstGeom prst="rect">
            <a:avLst/>
          </a:prstGeom>
        </p:spPr>
      </p:pic>
    </p:spTree>
    <p:extLst>
      <p:ext uri="{BB962C8B-B14F-4D97-AF65-F5344CB8AC3E}">
        <p14:creationId xmlns:p14="http://schemas.microsoft.com/office/powerpoint/2010/main" val="170485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0946-CEC0-F5F2-3A99-3EACDFBCED69}"/>
              </a:ext>
            </a:extLst>
          </p:cNvPr>
          <p:cNvSpPr>
            <a:spLocks noGrp="1"/>
          </p:cNvSpPr>
          <p:nvPr>
            <p:ph type="title"/>
          </p:nvPr>
        </p:nvSpPr>
        <p:spPr>
          <a:xfrm>
            <a:off x="601670" y="586634"/>
            <a:ext cx="8229600" cy="762620"/>
          </a:xfrm>
        </p:spPr>
        <p:txBody>
          <a:bodyPr/>
          <a:lstStyle/>
          <a:p>
            <a:pPr algn="ctr"/>
            <a:r>
              <a:rPr lang="en-US" dirty="0"/>
              <a:t>Our own Personal touch!</a:t>
            </a:r>
          </a:p>
        </p:txBody>
      </p:sp>
      <p:pic>
        <p:nvPicPr>
          <p:cNvPr id="8" name="Content Placeholder 7">
            <a:extLst>
              <a:ext uri="{FF2B5EF4-FFF2-40B4-BE49-F238E27FC236}">
                <a16:creationId xmlns:a16="http://schemas.microsoft.com/office/drawing/2014/main" id="{4A0D992A-A543-3F5B-F3E8-E1086C95A3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55" y="1349254"/>
            <a:ext cx="4162105" cy="3665776"/>
          </a:xfrm>
        </p:spPr>
      </p:pic>
      <p:pic>
        <p:nvPicPr>
          <p:cNvPr id="10" name="Picture 9">
            <a:extLst>
              <a:ext uri="{FF2B5EF4-FFF2-40B4-BE49-F238E27FC236}">
                <a16:creationId xmlns:a16="http://schemas.microsoft.com/office/drawing/2014/main" id="{D7F52867-BD5D-75FB-4197-AA3A2813F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49254"/>
            <a:ext cx="4502512" cy="3665776"/>
          </a:xfrm>
          <a:prstGeom prst="rect">
            <a:avLst/>
          </a:prstGeom>
        </p:spPr>
      </p:pic>
    </p:spTree>
    <p:extLst>
      <p:ext uri="{BB962C8B-B14F-4D97-AF65-F5344CB8AC3E}">
        <p14:creationId xmlns:p14="http://schemas.microsoft.com/office/powerpoint/2010/main" val="3621911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0946-CEC0-F5F2-3A99-3EACDFBCED69}"/>
              </a:ext>
            </a:extLst>
          </p:cNvPr>
          <p:cNvSpPr>
            <a:spLocks noGrp="1"/>
          </p:cNvSpPr>
          <p:nvPr>
            <p:ph type="title"/>
          </p:nvPr>
        </p:nvSpPr>
        <p:spPr>
          <a:xfrm>
            <a:off x="762610" y="309053"/>
            <a:ext cx="8229600" cy="762620"/>
          </a:xfrm>
        </p:spPr>
        <p:txBody>
          <a:bodyPr/>
          <a:lstStyle/>
          <a:p>
            <a:pPr algn="ctr"/>
            <a:r>
              <a:rPr lang="en-US" dirty="0"/>
              <a:t>Our own Personal touch!</a:t>
            </a:r>
          </a:p>
        </p:txBody>
      </p:sp>
      <p:pic>
        <p:nvPicPr>
          <p:cNvPr id="6" name="Content Placeholder 5">
            <a:extLst>
              <a:ext uri="{FF2B5EF4-FFF2-40B4-BE49-F238E27FC236}">
                <a16:creationId xmlns:a16="http://schemas.microsoft.com/office/drawing/2014/main" id="{872EA35F-2990-FD0A-46F6-C756F3AC54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77410" y="1071673"/>
            <a:ext cx="4213156" cy="3943357"/>
          </a:xfrm>
        </p:spPr>
      </p:pic>
      <p:pic>
        <p:nvPicPr>
          <p:cNvPr id="9" name="Picture 8">
            <a:extLst>
              <a:ext uri="{FF2B5EF4-FFF2-40B4-BE49-F238E27FC236}">
                <a16:creationId xmlns:a16="http://schemas.microsoft.com/office/drawing/2014/main" id="{3962FCAC-591F-F696-5030-456D0CD1B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33" y="1071672"/>
            <a:ext cx="4671272" cy="3943357"/>
          </a:xfrm>
          <a:prstGeom prst="rect">
            <a:avLst/>
          </a:prstGeom>
        </p:spPr>
      </p:pic>
    </p:spTree>
    <p:extLst>
      <p:ext uri="{BB962C8B-B14F-4D97-AF65-F5344CB8AC3E}">
        <p14:creationId xmlns:p14="http://schemas.microsoft.com/office/powerpoint/2010/main" val="3077656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0440"/>
            <a:ext cx="8229600" cy="762620"/>
          </a:xfrm>
        </p:spPr>
        <p:txBody>
          <a:bodyPr>
            <a:normAutofit fontScale="90000"/>
          </a:bodyPr>
          <a:lstStyle/>
          <a:p>
            <a:pPr algn="ctr"/>
            <a:r>
              <a:rPr lang="en-US" sz="6700" b="1" dirty="0">
                <a:effectLst/>
                <a:latin typeface="Söhne"/>
              </a:rPr>
              <a:t>Thank You!</a:t>
            </a:r>
            <a:br>
              <a:rPr lang="en-US" b="1" i="0" u="none" strike="noStrike" dirty="0">
                <a:solidFill>
                  <a:srgbClr val="0D0D0D"/>
                </a:solidFill>
                <a:effectLst/>
                <a:latin typeface="Söhne"/>
              </a:rPr>
            </a:br>
            <a:endParaRPr lang="en-US" dirty="0"/>
          </a:p>
        </p:txBody>
      </p:sp>
      <p:sp>
        <p:nvSpPr>
          <p:cNvPr id="4" name="Title 1">
            <a:extLst>
              <a:ext uri="{FF2B5EF4-FFF2-40B4-BE49-F238E27FC236}">
                <a16:creationId xmlns:a16="http://schemas.microsoft.com/office/drawing/2014/main" id="{3DC7CEA5-BE05-5920-6280-11BE7E7FA7AD}"/>
              </a:ext>
            </a:extLst>
          </p:cNvPr>
          <p:cNvSpPr txBox="1">
            <a:spLocks/>
          </p:cNvSpPr>
          <p:nvPr/>
        </p:nvSpPr>
        <p:spPr>
          <a:xfrm>
            <a:off x="438879" y="3335275"/>
            <a:ext cx="8266242" cy="1527050"/>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3600" kern="1200" baseline="0">
                <a:solidFill>
                  <a:srgbClr val="00B0F0"/>
                </a:solidFill>
                <a:effectLst>
                  <a:outerShdw blurRad="50800" dist="38100" dir="2700000" algn="tl" rotWithShape="0">
                    <a:prstClr val="black">
                      <a:alpha val="40000"/>
                    </a:prstClr>
                  </a:outerShdw>
                </a:effectLst>
                <a:latin typeface="+mj-lt"/>
                <a:ea typeface="+mj-ea"/>
                <a:cs typeface="+mj-cs"/>
              </a:defRPr>
            </a:lvl1pPr>
          </a:lstStyle>
          <a:p>
            <a:pPr algn="ctr"/>
            <a:r>
              <a:rPr lang="en-US" sz="1600">
                <a:highlight>
                  <a:srgbClr val="000000"/>
                </a:highlight>
              </a:rPr>
              <a:t>Ninad Khasale J041</a:t>
            </a:r>
            <a:br>
              <a:rPr lang="en-US" sz="1600">
                <a:highlight>
                  <a:srgbClr val="000000"/>
                </a:highlight>
              </a:rPr>
            </a:br>
            <a:r>
              <a:rPr lang="en-US" sz="1600">
                <a:highlight>
                  <a:srgbClr val="000000"/>
                </a:highlight>
              </a:rPr>
              <a:t>Shreyash Nadgouda J046</a:t>
            </a:r>
            <a:endParaRPr lang="en-US" sz="1600" dirty="0">
              <a:highlight>
                <a:srgbClr val="000000"/>
              </a:highlight>
            </a:endParaRPr>
          </a:p>
        </p:txBody>
      </p:sp>
    </p:spTree>
    <p:extLst>
      <p:ext uri="{BB962C8B-B14F-4D97-AF65-F5344CB8AC3E}">
        <p14:creationId xmlns:p14="http://schemas.microsoft.com/office/powerpoint/2010/main" val="485324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433880"/>
            <a:ext cx="8229600" cy="762620"/>
          </a:xfrm>
        </p:spPr>
        <p:txBody>
          <a:bodyPr>
            <a:normAutofit/>
          </a:bodyPr>
          <a:lstStyle/>
          <a:p>
            <a:pPr algn="ctr"/>
            <a:r>
              <a:rPr lang="en-US" dirty="0"/>
              <a:t>Introduction </a:t>
            </a:r>
          </a:p>
        </p:txBody>
      </p:sp>
      <p:sp>
        <p:nvSpPr>
          <p:cNvPr id="3" name="Content Placeholder 2"/>
          <p:cNvSpPr>
            <a:spLocks noGrp="1"/>
          </p:cNvSpPr>
          <p:nvPr>
            <p:ph idx="1"/>
          </p:nvPr>
        </p:nvSpPr>
        <p:spPr>
          <a:xfrm>
            <a:off x="583382" y="1435148"/>
            <a:ext cx="8229600" cy="3664920"/>
          </a:xfrm>
        </p:spPr>
        <p:txBody>
          <a:bodyPr>
            <a:normAutofit fontScale="70000" lnSpcReduction="20000"/>
          </a:bodyPr>
          <a:lstStyle/>
          <a:p>
            <a:pPr algn="l"/>
            <a:r>
              <a:rPr lang="en-US" b="0" i="0" u="none" strike="noStrike" dirty="0">
                <a:effectLst/>
                <a:latin typeface="Söhne"/>
              </a:rPr>
              <a:t>Image Caption Generation using the Flickr Dataset is a project aimed at automatically generating descriptive captions for images. This project combines the fields of computer vision and natural language processing(NLP) to enable machines to understand and describe the content of images in natural language.</a:t>
            </a:r>
          </a:p>
          <a:p>
            <a:pPr marL="0" indent="0" algn="l">
              <a:buNone/>
            </a:pPr>
            <a:endParaRPr lang="en-US" b="0" i="0" u="none" strike="noStrike" dirty="0">
              <a:effectLst/>
              <a:latin typeface="Söhne"/>
            </a:endParaRPr>
          </a:p>
          <a:p>
            <a:pPr algn="l"/>
            <a:r>
              <a:rPr lang="en-US" b="0" i="0" u="none" strike="noStrike" dirty="0">
                <a:effectLst/>
                <a:latin typeface="Söhne"/>
              </a:rPr>
              <a:t>The Flickr dataset is widely used in the field of computer vision and machine learning for tasks such as image classification, object detection, and image captioning. It consists of a large collection of images with associated captions provided by users. The diversity and size of the dataset make it suitable for training machine learning models for image caption generation. </a:t>
            </a:r>
            <a:br>
              <a:rPr lang="en-US" dirty="0"/>
            </a:br>
            <a:endParaRPr lang="en-US" dirty="0"/>
          </a:p>
        </p:txBody>
      </p:sp>
    </p:spTree>
    <p:extLst>
      <p:ext uri="{BB962C8B-B14F-4D97-AF65-F5344CB8AC3E}">
        <p14:creationId xmlns:p14="http://schemas.microsoft.com/office/powerpoint/2010/main" val="4103309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1995"/>
            <a:ext cx="8229600" cy="762620"/>
          </a:xfrm>
        </p:spPr>
        <p:txBody>
          <a:bodyPr>
            <a:normAutofit fontScale="90000"/>
          </a:bodyPr>
          <a:lstStyle/>
          <a:p>
            <a:pPr algn="ctr"/>
            <a:r>
              <a:rPr lang="en-US" i="0" u="none" strike="noStrike" dirty="0">
                <a:effectLst/>
                <a:latin typeface="Söhne"/>
              </a:rPr>
              <a:t>Importance of Image</a:t>
            </a:r>
            <a:br>
              <a:rPr lang="en-US" i="0" u="none" strike="noStrike" dirty="0">
                <a:effectLst/>
                <a:latin typeface="Söhne"/>
              </a:rPr>
            </a:br>
            <a:r>
              <a:rPr lang="en-US" i="0" u="none" strike="noStrike" dirty="0">
                <a:effectLst/>
                <a:latin typeface="Söhne"/>
              </a:rPr>
              <a:t> Caption Generation</a:t>
            </a:r>
            <a:br>
              <a:rPr lang="en-US" b="1" i="0" u="none" strike="noStrike" dirty="0">
                <a:solidFill>
                  <a:srgbClr val="0D0D0D"/>
                </a:solidFill>
                <a:effectLst/>
                <a:latin typeface="Söhne"/>
              </a:rPr>
            </a:br>
            <a:r>
              <a:rPr lang="en-US" dirty="0"/>
              <a:t> </a:t>
            </a:r>
          </a:p>
        </p:txBody>
      </p:sp>
      <p:sp>
        <p:nvSpPr>
          <p:cNvPr id="3" name="Content Placeholder 2"/>
          <p:cNvSpPr>
            <a:spLocks noGrp="1"/>
          </p:cNvSpPr>
          <p:nvPr>
            <p:ph idx="1"/>
          </p:nvPr>
        </p:nvSpPr>
        <p:spPr>
          <a:xfrm>
            <a:off x="457200" y="1808225"/>
            <a:ext cx="8229600" cy="3291843"/>
          </a:xfrm>
        </p:spPr>
        <p:txBody>
          <a:bodyPr>
            <a:normAutofit fontScale="62500" lnSpcReduction="20000"/>
          </a:bodyPr>
          <a:lstStyle/>
          <a:p>
            <a:pPr algn="l"/>
            <a:r>
              <a:rPr lang="en-US" b="0" i="0" u="none" strike="noStrike" dirty="0">
                <a:effectLst/>
                <a:latin typeface="Söhne"/>
              </a:rPr>
              <a:t>Image caption generation holds immense importance in various domains including:</a:t>
            </a:r>
          </a:p>
          <a:p>
            <a:pPr marL="0" indent="0" algn="l">
              <a:buNone/>
            </a:pPr>
            <a:endParaRPr lang="en-US" b="0" i="0" u="none" strike="noStrike" dirty="0">
              <a:effectLst/>
              <a:latin typeface="Söhne"/>
            </a:endParaRPr>
          </a:p>
          <a:p>
            <a:pPr algn="l">
              <a:buFont typeface="Arial" panose="020B0604020202020204" pitchFamily="34" charset="0"/>
              <a:buChar char="•"/>
            </a:pPr>
            <a:r>
              <a:rPr lang="en-US" b="1" i="0" u="none" strike="noStrike" dirty="0">
                <a:effectLst/>
                <a:latin typeface="Söhne"/>
              </a:rPr>
              <a:t>Accessibility:</a:t>
            </a:r>
            <a:r>
              <a:rPr lang="en-US" b="0" i="0" u="none" strike="noStrike" dirty="0">
                <a:effectLst/>
                <a:latin typeface="Söhne"/>
              </a:rPr>
              <a:t> Providing visually impaired individuals with textual descriptions of images enhances their accessibility to visual content on the internet.</a:t>
            </a:r>
          </a:p>
          <a:p>
            <a:pPr algn="l">
              <a:buFont typeface="Arial" panose="020B0604020202020204" pitchFamily="34" charset="0"/>
              <a:buChar char="•"/>
            </a:pPr>
            <a:r>
              <a:rPr lang="en-US" b="1" i="0" u="none" strike="noStrike" dirty="0">
                <a:effectLst/>
                <a:latin typeface="Söhne"/>
              </a:rPr>
              <a:t>Content Understanding:</a:t>
            </a:r>
            <a:r>
              <a:rPr lang="en-US" b="0" i="0" u="none" strike="noStrike" dirty="0">
                <a:effectLst/>
                <a:latin typeface="Söhne"/>
              </a:rPr>
              <a:t> Image captions help in better understanding the context and content of images, aiding in tasks such as image search, recommendation systems, and content summarization.</a:t>
            </a:r>
          </a:p>
          <a:p>
            <a:pPr algn="l">
              <a:buFont typeface="Arial" panose="020B0604020202020204" pitchFamily="34" charset="0"/>
              <a:buChar char="•"/>
            </a:pPr>
            <a:r>
              <a:rPr lang="en-US" b="1" i="0" u="none" strike="noStrike" dirty="0">
                <a:effectLst/>
                <a:latin typeface="Söhne"/>
              </a:rPr>
              <a:t>Social Media:</a:t>
            </a:r>
            <a:r>
              <a:rPr lang="en-US" b="0" i="0" u="none" strike="noStrike" dirty="0">
                <a:effectLst/>
                <a:latin typeface="Söhne"/>
              </a:rPr>
              <a:t> Generating captions for images posted on social media platforms can improve engagement and user experience by providing additional context to the images.</a:t>
            </a:r>
          </a:p>
          <a:p>
            <a:pPr marL="0" indent="0" algn="l">
              <a:buNone/>
            </a:pPr>
            <a:br>
              <a:rPr lang="en-US" dirty="0"/>
            </a:br>
            <a:endParaRPr lang="en-US" dirty="0"/>
          </a:p>
        </p:txBody>
      </p:sp>
    </p:spTree>
    <p:extLst>
      <p:ext uri="{BB962C8B-B14F-4D97-AF65-F5344CB8AC3E}">
        <p14:creationId xmlns:p14="http://schemas.microsoft.com/office/powerpoint/2010/main" val="295781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433880"/>
            <a:ext cx="8229600" cy="762620"/>
          </a:xfrm>
        </p:spPr>
        <p:txBody>
          <a:bodyPr>
            <a:normAutofit/>
          </a:bodyPr>
          <a:lstStyle/>
          <a:p>
            <a:pPr algn="ctr"/>
            <a:r>
              <a:rPr lang="en-US" dirty="0"/>
              <a:t>ML models  </a:t>
            </a:r>
          </a:p>
        </p:txBody>
      </p:sp>
      <p:sp>
        <p:nvSpPr>
          <p:cNvPr id="3" name="Content Placeholder 2"/>
          <p:cNvSpPr>
            <a:spLocks noGrp="1"/>
          </p:cNvSpPr>
          <p:nvPr>
            <p:ph idx="1"/>
          </p:nvPr>
        </p:nvSpPr>
        <p:spPr>
          <a:xfrm>
            <a:off x="754375" y="1478580"/>
            <a:ext cx="8229600" cy="3664920"/>
          </a:xfrm>
        </p:spPr>
        <p:txBody>
          <a:bodyPr>
            <a:normAutofit fontScale="85000" lnSpcReduction="10000"/>
          </a:bodyPr>
          <a:lstStyle/>
          <a:p>
            <a:pPr algn="l"/>
            <a:r>
              <a:rPr lang="en-US" sz="2400" b="0" i="0" u="none" strike="noStrike" dirty="0">
                <a:effectLst/>
                <a:latin typeface="Söhne"/>
              </a:rPr>
              <a:t>In this project, two key machine learning models are implemented:</a:t>
            </a:r>
          </a:p>
          <a:p>
            <a:pPr marL="0" indent="0" algn="l">
              <a:buNone/>
            </a:pPr>
            <a:endParaRPr lang="en-US" sz="2400" b="0" i="0" u="none" strike="noStrike" dirty="0">
              <a:effectLst/>
              <a:latin typeface="Söhne"/>
            </a:endParaRPr>
          </a:p>
          <a:p>
            <a:pPr algn="l">
              <a:buFont typeface="+mj-lt"/>
              <a:buAutoNum type="arabicPeriod"/>
            </a:pPr>
            <a:r>
              <a:rPr lang="en-US" sz="2400" b="1" i="0" u="none" strike="noStrike" dirty="0">
                <a:solidFill>
                  <a:srgbClr val="00B0F0"/>
                </a:solidFill>
                <a:effectLst/>
                <a:latin typeface="Söhne"/>
              </a:rPr>
              <a:t>VGG16 for Feature Extraction:</a:t>
            </a:r>
            <a:r>
              <a:rPr lang="en-US" sz="2400" b="0" i="0" u="none" strike="noStrike" dirty="0">
                <a:solidFill>
                  <a:srgbClr val="00B0F0"/>
                </a:solidFill>
                <a:effectLst/>
                <a:latin typeface="Söhne"/>
              </a:rPr>
              <a:t> </a:t>
            </a:r>
            <a:r>
              <a:rPr lang="en-US" sz="2400" b="0" i="0" u="none" strike="noStrike" dirty="0">
                <a:effectLst/>
                <a:latin typeface="Söhne"/>
              </a:rPr>
              <a:t>VGG16 is a convolutional neural network (CNN) architecture used for feature extraction from images.</a:t>
            </a:r>
          </a:p>
          <a:p>
            <a:pPr algn="l">
              <a:buFont typeface="+mj-lt"/>
              <a:buAutoNum type="arabicPeriod"/>
            </a:pPr>
            <a:r>
              <a:rPr lang="en-US" sz="2400" b="1" i="0" u="none" strike="noStrike" dirty="0">
                <a:solidFill>
                  <a:srgbClr val="00B0F0"/>
                </a:solidFill>
                <a:effectLst/>
                <a:latin typeface="Söhne"/>
              </a:rPr>
              <a:t>LSTM-based Caption Generation Model:</a:t>
            </a:r>
            <a:r>
              <a:rPr lang="en-US" sz="2400" b="0" i="0" u="none" strike="noStrike" dirty="0">
                <a:solidFill>
                  <a:srgbClr val="00B0F0"/>
                </a:solidFill>
                <a:effectLst/>
                <a:latin typeface="Söhne"/>
              </a:rPr>
              <a:t> </a:t>
            </a:r>
            <a:r>
              <a:rPr lang="en-US" sz="2400" b="0" i="0" u="none" strike="noStrike" dirty="0">
                <a:effectLst/>
                <a:latin typeface="Söhne"/>
              </a:rPr>
              <a:t>Long Short-Term Memory (LSTM) is a type of recurrent neural network (RNN) used for generating descriptive captions for images based on their features.</a:t>
            </a:r>
          </a:p>
          <a:p>
            <a:pPr algn="l">
              <a:buFont typeface="+mj-lt"/>
              <a:buAutoNum type="arabicPeriod"/>
            </a:pPr>
            <a:endParaRPr lang="en-US" sz="2400" b="0" i="0" u="none" strike="noStrike" dirty="0">
              <a:effectLst/>
              <a:latin typeface="Söhne"/>
            </a:endParaRPr>
          </a:p>
          <a:p>
            <a:pPr marL="0" indent="0" algn="l">
              <a:buNone/>
            </a:pPr>
            <a:r>
              <a:rPr lang="en-US" sz="2400" dirty="0"/>
              <a:t>Let us explore and understand the use and application of each of these models in further depth</a:t>
            </a:r>
            <a:br>
              <a:rPr lang="en-US" dirty="0"/>
            </a:br>
            <a:endParaRPr lang="en-US" dirty="0"/>
          </a:p>
        </p:txBody>
      </p:sp>
    </p:spTree>
    <p:extLst>
      <p:ext uri="{BB962C8B-B14F-4D97-AF65-F5344CB8AC3E}">
        <p14:creationId xmlns:p14="http://schemas.microsoft.com/office/powerpoint/2010/main" val="3549735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58"/>
            <a:ext cx="8229600" cy="762620"/>
          </a:xfrm>
        </p:spPr>
        <p:txBody>
          <a:bodyPr>
            <a:normAutofit/>
          </a:bodyPr>
          <a:lstStyle/>
          <a:p>
            <a:pPr algn="ctr"/>
            <a:r>
              <a:rPr lang="en-US" dirty="0"/>
              <a:t>VGG16  </a:t>
            </a:r>
          </a:p>
        </p:txBody>
      </p:sp>
      <p:sp>
        <p:nvSpPr>
          <p:cNvPr id="3" name="Content Placeholder 2"/>
          <p:cNvSpPr>
            <a:spLocks noGrp="1"/>
          </p:cNvSpPr>
          <p:nvPr>
            <p:ph idx="1"/>
          </p:nvPr>
        </p:nvSpPr>
        <p:spPr>
          <a:xfrm>
            <a:off x="754375" y="1197404"/>
            <a:ext cx="8229600" cy="3817626"/>
          </a:xfrm>
        </p:spPr>
        <p:txBody>
          <a:bodyPr>
            <a:noAutofit/>
          </a:bodyPr>
          <a:lstStyle/>
          <a:p>
            <a:pPr algn="l">
              <a:buFont typeface="Arial" panose="020B0604020202020204" pitchFamily="34" charset="0"/>
              <a:buChar char="•"/>
            </a:pPr>
            <a:r>
              <a:rPr lang="en-US" sz="1600" b="1" i="0" u="none" strike="noStrike" dirty="0">
                <a:solidFill>
                  <a:srgbClr val="00B0F0"/>
                </a:solidFill>
                <a:effectLst/>
                <a:latin typeface="Söhne"/>
              </a:rPr>
              <a:t>Description:</a:t>
            </a:r>
            <a:r>
              <a:rPr lang="en-US" sz="1600" b="0" i="0" u="none" strike="noStrike" dirty="0">
                <a:solidFill>
                  <a:srgbClr val="00B0F0"/>
                </a:solidFill>
                <a:effectLst/>
                <a:latin typeface="Söhne"/>
              </a:rPr>
              <a:t> </a:t>
            </a:r>
            <a:r>
              <a:rPr lang="en-US" sz="1600" b="0" i="0" u="none" strike="noStrike" dirty="0">
                <a:effectLst/>
                <a:latin typeface="Söhne"/>
              </a:rPr>
              <a:t>VGG16 is a deep convolutional neural network architecture proposed by the Visual Geometry Group (VGG) at the University of Oxford. It consists of 16 layers, including convolutional layers, max-pooling layers, and fully connected layers.</a:t>
            </a:r>
          </a:p>
          <a:p>
            <a:pPr algn="l">
              <a:buFont typeface="Arial" panose="020B0604020202020204" pitchFamily="34" charset="0"/>
              <a:buChar char="•"/>
            </a:pPr>
            <a:r>
              <a:rPr lang="en-US" sz="1600" b="1" i="0" u="none" strike="noStrike" dirty="0">
                <a:solidFill>
                  <a:srgbClr val="00B0F0"/>
                </a:solidFill>
                <a:effectLst/>
                <a:latin typeface="Söhne"/>
              </a:rPr>
              <a:t>Feature Extraction:</a:t>
            </a:r>
            <a:r>
              <a:rPr lang="en-US" sz="1600" b="0" i="0" u="none" strike="noStrike" dirty="0">
                <a:solidFill>
                  <a:srgbClr val="00B0F0"/>
                </a:solidFill>
                <a:effectLst/>
                <a:latin typeface="Söhne"/>
              </a:rPr>
              <a:t> </a:t>
            </a:r>
            <a:r>
              <a:rPr lang="en-US" sz="1600" b="0" i="0" u="none" strike="noStrike" dirty="0">
                <a:effectLst/>
                <a:latin typeface="Söhne"/>
              </a:rPr>
              <a:t>In this project, the VGG16 model is utilized to extract high-level features from images. These features capture the visual information present in the images, which are then used as input to the caption generation model.</a:t>
            </a:r>
          </a:p>
          <a:p>
            <a:pPr algn="l">
              <a:buFont typeface="Arial" panose="020B0604020202020204" pitchFamily="34" charset="0"/>
              <a:buChar char="•"/>
            </a:pPr>
            <a:r>
              <a:rPr lang="en-US" sz="1600" b="1" i="0" u="none" strike="noStrike" dirty="0">
                <a:solidFill>
                  <a:srgbClr val="00B0F0"/>
                </a:solidFill>
                <a:effectLst/>
                <a:latin typeface="Söhne"/>
              </a:rPr>
              <a:t>Math and Logic:</a:t>
            </a:r>
            <a:r>
              <a:rPr lang="en-US" sz="1600" b="0" i="0" u="none" strike="noStrike" dirty="0">
                <a:solidFill>
                  <a:srgbClr val="00B0F0"/>
                </a:solidFill>
                <a:effectLst/>
                <a:latin typeface="Söhne"/>
              </a:rPr>
              <a:t> </a:t>
            </a:r>
            <a:r>
              <a:rPr lang="en-US" sz="1600" b="0" i="0" u="none" strike="noStrike" dirty="0">
                <a:effectLst/>
                <a:latin typeface="Söhne"/>
              </a:rPr>
              <a:t>The VGG16 model applies a series of convolutional and pooling operations to the input image, resulting in feature maps that represent different aspects of the image. These feature maps are then flattened and passed through fully connected layers to generate a feature vector that encodes the visual content of the image.</a:t>
            </a:r>
          </a:p>
          <a:p>
            <a:pPr algn="l">
              <a:buFont typeface="Arial" panose="020B0604020202020204" pitchFamily="34" charset="0"/>
              <a:buChar char="•"/>
            </a:pPr>
            <a:r>
              <a:rPr lang="en-US" sz="1600" b="1" i="0" u="none" strike="noStrike" dirty="0">
                <a:solidFill>
                  <a:srgbClr val="00B0F0"/>
                </a:solidFill>
                <a:effectLst/>
                <a:latin typeface="Söhne"/>
              </a:rPr>
              <a:t>Accuracy and Usage:</a:t>
            </a:r>
            <a:r>
              <a:rPr lang="en-US" sz="1600" b="0" i="0" u="none" strike="noStrike" dirty="0">
                <a:solidFill>
                  <a:srgbClr val="00B0F0"/>
                </a:solidFill>
                <a:effectLst/>
                <a:latin typeface="Söhne"/>
              </a:rPr>
              <a:t> </a:t>
            </a:r>
            <a:r>
              <a:rPr lang="en-US" sz="1600" b="0" i="0" u="none" strike="noStrike" dirty="0">
                <a:effectLst/>
                <a:latin typeface="Söhne"/>
              </a:rPr>
              <a:t>VGG16 is pre-trained on large-scale image classification tasks such as ImageNet, making it capable of extracting meaningful and discriminative features from images. The accuracy of feature extraction using VGG16 is high, contributing to the overall performance of the caption generation model.</a:t>
            </a:r>
          </a:p>
          <a:p>
            <a:pPr marL="0" indent="0" algn="l">
              <a:buNone/>
            </a:pPr>
            <a:br>
              <a:rPr lang="en-US" sz="1600" dirty="0"/>
            </a:br>
            <a:endParaRPr lang="en-US" sz="1600" dirty="0"/>
          </a:p>
        </p:txBody>
      </p:sp>
    </p:spTree>
    <p:extLst>
      <p:ext uri="{BB962C8B-B14F-4D97-AF65-F5344CB8AC3E}">
        <p14:creationId xmlns:p14="http://schemas.microsoft.com/office/powerpoint/2010/main" val="1086360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7058"/>
            <a:ext cx="8229600" cy="762620"/>
          </a:xfrm>
        </p:spPr>
        <p:txBody>
          <a:bodyPr>
            <a:normAutofit/>
          </a:bodyPr>
          <a:lstStyle/>
          <a:p>
            <a:pPr algn="ctr"/>
            <a:r>
              <a:rPr lang="en-US" dirty="0"/>
              <a:t>LSTM</a:t>
            </a:r>
          </a:p>
        </p:txBody>
      </p:sp>
      <p:sp>
        <p:nvSpPr>
          <p:cNvPr id="3" name="Content Placeholder 2"/>
          <p:cNvSpPr>
            <a:spLocks noGrp="1"/>
          </p:cNvSpPr>
          <p:nvPr>
            <p:ph idx="1"/>
          </p:nvPr>
        </p:nvSpPr>
        <p:spPr>
          <a:xfrm>
            <a:off x="754375" y="1197404"/>
            <a:ext cx="8229600" cy="3817626"/>
          </a:xfrm>
        </p:spPr>
        <p:txBody>
          <a:bodyPr>
            <a:noAutofit/>
          </a:bodyPr>
          <a:lstStyle/>
          <a:p>
            <a:pPr algn="l">
              <a:buFont typeface="Arial" panose="020B0604020202020204" pitchFamily="34" charset="0"/>
              <a:buChar char="•"/>
            </a:pPr>
            <a:r>
              <a:rPr lang="en-US" sz="1600" b="1" i="0" u="none" strike="noStrike" dirty="0">
                <a:solidFill>
                  <a:srgbClr val="00B0F0"/>
                </a:solidFill>
                <a:effectLst/>
                <a:latin typeface="Söhne"/>
              </a:rPr>
              <a:t>Description:</a:t>
            </a:r>
            <a:r>
              <a:rPr lang="en-US" sz="1600" b="0" i="0" u="none" strike="noStrike" dirty="0">
                <a:solidFill>
                  <a:srgbClr val="00B0F0"/>
                </a:solidFill>
                <a:effectLst/>
                <a:latin typeface="Söhne"/>
              </a:rPr>
              <a:t> </a:t>
            </a:r>
            <a:r>
              <a:rPr lang="en-US" sz="1600" b="0" i="0" u="none" strike="noStrike" dirty="0">
                <a:effectLst/>
                <a:latin typeface="Söhne"/>
              </a:rPr>
              <a:t>LSTM is a type of recurrent neural network (RNN) architecture designed to address the vanishing gradient problem in traditional RNNs. It is capable of learning long-term dependencies and sequential patterns in data.</a:t>
            </a:r>
          </a:p>
          <a:p>
            <a:pPr algn="l">
              <a:buFont typeface="Arial" panose="020B0604020202020204" pitchFamily="34" charset="0"/>
              <a:buChar char="•"/>
            </a:pPr>
            <a:r>
              <a:rPr lang="en-US" sz="1600" b="1" i="0" u="none" strike="noStrike" dirty="0">
                <a:solidFill>
                  <a:srgbClr val="00B0F0"/>
                </a:solidFill>
                <a:effectLst/>
                <a:latin typeface="Söhne"/>
              </a:rPr>
              <a:t>Caption Generation:</a:t>
            </a:r>
            <a:r>
              <a:rPr lang="en-US" sz="1600" b="0" i="0" u="none" strike="noStrike" dirty="0">
                <a:solidFill>
                  <a:srgbClr val="00B0F0"/>
                </a:solidFill>
                <a:effectLst/>
                <a:latin typeface="Söhne"/>
              </a:rPr>
              <a:t> </a:t>
            </a:r>
            <a:r>
              <a:rPr lang="en-US" sz="1600" b="0" i="0" u="none" strike="noStrike" dirty="0">
                <a:effectLst/>
                <a:latin typeface="Söhne"/>
              </a:rPr>
              <a:t>The LSTM-based model is trained to generate descriptive captions for images based on their extracted features. It takes the image features as input and generates a sequence of words that form the caption.</a:t>
            </a:r>
          </a:p>
          <a:p>
            <a:pPr algn="l">
              <a:buFont typeface="Arial" panose="020B0604020202020204" pitchFamily="34" charset="0"/>
              <a:buChar char="•"/>
            </a:pPr>
            <a:r>
              <a:rPr lang="en-US" sz="1600" b="1" i="0" u="none" strike="noStrike" dirty="0">
                <a:solidFill>
                  <a:srgbClr val="00B0F0"/>
                </a:solidFill>
                <a:effectLst/>
                <a:latin typeface="Söhne"/>
              </a:rPr>
              <a:t>Math and Logic:</a:t>
            </a:r>
            <a:r>
              <a:rPr lang="en-US" sz="1600" b="0" i="0" u="none" strike="noStrike" dirty="0">
                <a:solidFill>
                  <a:srgbClr val="00B0F0"/>
                </a:solidFill>
                <a:effectLst/>
                <a:latin typeface="Söhne"/>
              </a:rPr>
              <a:t> </a:t>
            </a:r>
            <a:r>
              <a:rPr lang="en-US" sz="1600" b="0" i="0" u="none" strike="noStrike" dirty="0">
                <a:effectLst/>
                <a:latin typeface="Söhne"/>
              </a:rPr>
              <a:t>LSTM consists of memory cells that maintain a state over time, allowing them to retain information about previous inputs. This enables LSTM to capture the sequential structure of natural language data and generate coherent captions.</a:t>
            </a:r>
          </a:p>
          <a:p>
            <a:pPr algn="l">
              <a:buFont typeface="Arial" panose="020B0604020202020204" pitchFamily="34" charset="0"/>
              <a:buChar char="•"/>
            </a:pPr>
            <a:r>
              <a:rPr lang="en-US" sz="1600" b="1" i="0" u="none" strike="noStrike" dirty="0">
                <a:solidFill>
                  <a:srgbClr val="00B0F0"/>
                </a:solidFill>
                <a:effectLst/>
                <a:latin typeface="Söhne"/>
              </a:rPr>
              <a:t>Accuracy and Usage:</a:t>
            </a:r>
            <a:r>
              <a:rPr lang="en-US" sz="1600" b="0" i="0" u="none" strike="noStrike" dirty="0">
                <a:solidFill>
                  <a:srgbClr val="00B0F0"/>
                </a:solidFill>
                <a:effectLst/>
                <a:latin typeface="Söhne"/>
              </a:rPr>
              <a:t> </a:t>
            </a:r>
            <a:r>
              <a:rPr lang="en-US" sz="1600" b="0" i="0" u="none" strike="noStrike" dirty="0">
                <a:effectLst/>
                <a:latin typeface="Söhne"/>
              </a:rPr>
              <a:t>LSTM-based caption generation models have demonstrated impressive performance in generating accurate and contextually relevant captions for images. By leveraging the sequential nature of language, LSTM effectively captures the relationships between words in the generated captions, resulting in fluent and informative descriptions.</a:t>
            </a:r>
          </a:p>
          <a:p>
            <a:pPr marL="0" indent="0" algn="l">
              <a:buNone/>
            </a:pPr>
            <a:endParaRPr lang="en-US" sz="1600" dirty="0"/>
          </a:p>
        </p:txBody>
      </p:sp>
    </p:spTree>
    <p:extLst>
      <p:ext uri="{BB962C8B-B14F-4D97-AF65-F5344CB8AC3E}">
        <p14:creationId xmlns:p14="http://schemas.microsoft.com/office/powerpoint/2010/main" val="949858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0B98-C7C6-E5AC-9C79-B9ED2ED1C4B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A6C47CF-DE62-FC63-AF89-86AB12D71D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019" y="433881"/>
            <a:ext cx="8733962" cy="4428444"/>
          </a:xfrm>
        </p:spPr>
      </p:pic>
    </p:spTree>
    <p:extLst>
      <p:ext uri="{BB962C8B-B14F-4D97-AF65-F5344CB8AC3E}">
        <p14:creationId xmlns:p14="http://schemas.microsoft.com/office/powerpoint/2010/main" val="4272369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9636"/>
            <a:ext cx="8229600" cy="762620"/>
          </a:xfrm>
        </p:spPr>
        <p:txBody>
          <a:bodyPr>
            <a:normAutofit/>
          </a:bodyPr>
          <a:lstStyle/>
          <a:p>
            <a:pPr algn="ctr"/>
            <a:r>
              <a:rPr lang="en-US" i="0" u="none" strike="noStrike" dirty="0">
                <a:effectLst/>
                <a:latin typeface="Söhne"/>
              </a:rPr>
              <a:t>How does it work?</a:t>
            </a:r>
            <a:endParaRPr lang="en-US" dirty="0"/>
          </a:p>
        </p:txBody>
      </p:sp>
      <p:sp>
        <p:nvSpPr>
          <p:cNvPr id="3" name="Content Placeholder 2"/>
          <p:cNvSpPr>
            <a:spLocks noGrp="1"/>
          </p:cNvSpPr>
          <p:nvPr>
            <p:ph idx="1"/>
          </p:nvPr>
        </p:nvSpPr>
        <p:spPr>
          <a:xfrm>
            <a:off x="754375" y="1197404"/>
            <a:ext cx="8229600" cy="3817626"/>
          </a:xfrm>
        </p:spPr>
        <p:txBody>
          <a:bodyPr>
            <a:noAutofit/>
          </a:bodyPr>
          <a:lstStyle/>
          <a:p>
            <a:pPr algn="l"/>
            <a:r>
              <a:rPr lang="en-US" sz="1600" b="1" i="0" u="none" strike="noStrike" dirty="0">
                <a:solidFill>
                  <a:srgbClr val="00B0F0"/>
                </a:solidFill>
                <a:effectLst/>
                <a:latin typeface="Söhne"/>
              </a:rPr>
              <a:t>Image Preprocessing Steps:</a:t>
            </a:r>
            <a:r>
              <a:rPr lang="en-US" sz="1600" b="0" i="0" u="none" strike="noStrike" dirty="0">
                <a:solidFill>
                  <a:srgbClr val="00B0F0"/>
                </a:solidFill>
                <a:effectLst/>
                <a:latin typeface="Söhne"/>
              </a:rPr>
              <a:t> </a:t>
            </a:r>
            <a:r>
              <a:rPr lang="en-US" sz="1600" b="0" i="0" u="none" strike="noStrike" dirty="0">
                <a:effectLst/>
                <a:latin typeface="Söhne"/>
              </a:rPr>
              <a:t>Before feeding images into the VGG16 model, preprocessing ensures compatibility and optimal performance. This involves resizing images to a fixed size (e.g., 224x224 pixels) and normalizing pixel values to the expected range (typically between -1 and 1 or 0 and 1). These steps standardize input images, improving efficiency of feature extraction.</a:t>
            </a:r>
          </a:p>
          <a:p>
            <a:pPr algn="l"/>
            <a:r>
              <a:rPr lang="en-US" sz="1600" b="1" i="0" u="none" strike="noStrike" dirty="0">
                <a:solidFill>
                  <a:srgbClr val="00B0F0"/>
                </a:solidFill>
                <a:effectLst/>
                <a:latin typeface="Söhne"/>
              </a:rPr>
              <a:t>Text Data Preprocessing:</a:t>
            </a:r>
            <a:r>
              <a:rPr lang="en-US" sz="1600" b="0" i="0" u="none" strike="noStrike" dirty="0">
                <a:solidFill>
                  <a:srgbClr val="00B0F0"/>
                </a:solidFill>
                <a:effectLst/>
                <a:latin typeface="Söhne"/>
              </a:rPr>
              <a:t> </a:t>
            </a:r>
            <a:r>
              <a:rPr lang="en-US" sz="1600" b="0" i="0" u="none" strike="noStrike" dirty="0">
                <a:effectLst/>
                <a:latin typeface="Söhne"/>
              </a:rPr>
              <a:t>Captions associated with images undergo cleaning and preprocessing to ensure consistency and remove noise. Text preprocessing includes converting text to lowercase, removing punctuation and special characters, and filtering out irrelevant information. Tokenization with the Tokenizer class from </a:t>
            </a:r>
            <a:r>
              <a:rPr lang="en-US" sz="1600" b="0" i="0" u="none" strike="noStrike" dirty="0" err="1">
                <a:effectLst/>
                <a:latin typeface="Söhne"/>
              </a:rPr>
              <a:t>Keras</a:t>
            </a:r>
            <a:r>
              <a:rPr lang="en-US" sz="1600" b="0" i="0" u="none" strike="noStrike" dirty="0">
                <a:effectLst/>
                <a:latin typeface="Söhne"/>
              </a:rPr>
              <a:t> splits text into tokens, assigning unique integer IDs to each word. This creates a vocabulary mapping words to token IDs, preparing the text data for input into the caption generation model.</a:t>
            </a:r>
          </a:p>
          <a:p>
            <a:pPr marL="0" indent="0" algn="l">
              <a:buNone/>
            </a:pPr>
            <a:endParaRPr lang="en-US" sz="1600" dirty="0"/>
          </a:p>
        </p:txBody>
      </p:sp>
    </p:spTree>
    <p:extLst>
      <p:ext uri="{BB962C8B-B14F-4D97-AF65-F5344CB8AC3E}">
        <p14:creationId xmlns:p14="http://schemas.microsoft.com/office/powerpoint/2010/main" val="842429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35"/>
            <a:ext cx="8229600" cy="762620"/>
          </a:xfrm>
        </p:spPr>
        <p:txBody>
          <a:bodyPr>
            <a:normAutofit/>
          </a:bodyPr>
          <a:lstStyle/>
          <a:p>
            <a:pPr algn="ctr"/>
            <a:r>
              <a:rPr lang="en-US" b="1" i="0" u="none" strike="noStrike" dirty="0">
                <a:solidFill>
                  <a:schemeClr val="bg1"/>
                </a:solidFill>
                <a:effectLst/>
                <a:latin typeface="Söhne"/>
              </a:rPr>
              <a:t>How does it work?</a:t>
            </a:r>
            <a:endParaRPr lang="en-US" dirty="0">
              <a:solidFill>
                <a:schemeClr val="bg1"/>
              </a:solidFill>
            </a:endParaRPr>
          </a:p>
        </p:txBody>
      </p:sp>
      <p:pic>
        <p:nvPicPr>
          <p:cNvPr id="5" name="Content Placeholder 4">
            <a:extLst>
              <a:ext uri="{FF2B5EF4-FFF2-40B4-BE49-F238E27FC236}">
                <a16:creationId xmlns:a16="http://schemas.microsoft.com/office/drawing/2014/main" id="{8EE1AB53-8916-971B-DA67-841E889C8FE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743" y="586585"/>
            <a:ext cx="2857501" cy="4123035"/>
          </a:xfrm>
        </p:spPr>
      </p:pic>
      <p:pic>
        <p:nvPicPr>
          <p:cNvPr id="7" name="Picture 6">
            <a:extLst>
              <a:ext uri="{FF2B5EF4-FFF2-40B4-BE49-F238E27FC236}">
                <a16:creationId xmlns:a16="http://schemas.microsoft.com/office/drawing/2014/main" id="{23B0BC90-1153-745C-6BCD-B04F673108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750" y="586585"/>
            <a:ext cx="3514399" cy="2039926"/>
          </a:xfrm>
          <a:prstGeom prst="rect">
            <a:avLst/>
          </a:prstGeom>
        </p:spPr>
      </p:pic>
      <p:pic>
        <p:nvPicPr>
          <p:cNvPr id="9" name="Picture 8">
            <a:extLst>
              <a:ext uri="{FF2B5EF4-FFF2-40B4-BE49-F238E27FC236}">
                <a16:creationId xmlns:a16="http://schemas.microsoft.com/office/drawing/2014/main" id="{4C03CB88-3607-C4E2-3B1D-E0C16B8876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62750" y="2724454"/>
            <a:ext cx="3514399" cy="2290575"/>
          </a:xfrm>
          <a:prstGeom prst="rect">
            <a:avLst/>
          </a:prstGeom>
        </p:spPr>
      </p:pic>
      <p:pic>
        <p:nvPicPr>
          <p:cNvPr id="11" name="Picture 10">
            <a:extLst>
              <a:ext uri="{FF2B5EF4-FFF2-40B4-BE49-F238E27FC236}">
                <a16:creationId xmlns:a16="http://schemas.microsoft.com/office/drawing/2014/main" id="{F45BE79F-9F13-6EDD-85BC-CFBA375698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1095" y="562768"/>
            <a:ext cx="2578161" cy="4146851"/>
          </a:xfrm>
          <a:prstGeom prst="rect">
            <a:avLst/>
          </a:prstGeom>
        </p:spPr>
      </p:pic>
    </p:spTree>
    <p:extLst>
      <p:ext uri="{BB962C8B-B14F-4D97-AF65-F5344CB8AC3E}">
        <p14:creationId xmlns:p14="http://schemas.microsoft.com/office/powerpoint/2010/main" val="1838619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1049</Words>
  <Application>Microsoft Office PowerPoint</Application>
  <PresentationFormat>On-screen Show (16:9)</PresentationFormat>
  <Paragraphs>45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Söhne</vt:lpstr>
      <vt:lpstr>Office Theme</vt:lpstr>
      <vt:lpstr>Ninad Khasale J041 Shreyash Nadgouda J046</vt:lpstr>
      <vt:lpstr>Introduction </vt:lpstr>
      <vt:lpstr>Importance of Image  Caption Generation  </vt:lpstr>
      <vt:lpstr>ML models  </vt:lpstr>
      <vt:lpstr>VGG16  </vt:lpstr>
      <vt:lpstr>LSTM</vt:lpstr>
      <vt:lpstr>PowerPoint Presentation</vt:lpstr>
      <vt:lpstr>How does it work?</vt:lpstr>
      <vt:lpstr>How does it work?</vt:lpstr>
      <vt:lpstr>Model Training: </vt:lpstr>
      <vt:lpstr>Model Training: </vt:lpstr>
      <vt:lpstr>Output</vt:lpstr>
      <vt:lpstr>Our own Personal touch!</vt:lpstr>
      <vt:lpstr>Our own Personal touch!</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2017-08-01T15:40:51Z</dcterms:created>
  <dcterms:modified xsi:type="dcterms:W3CDTF">2024-04-07T03:03:50Z</dcterms:modified>
</cp:coreProperties>
</file>